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76" r:id="rId4"/>
    <p:sldId id="278" r:id="rId5"/>
    <p:sldId id="285" r:id="rId6"/>
    <p:sldId id="272" r:id="rId7"/>
    <p:sldId id="271" r:id="rId8"/>
    <p:sldId id="283" r:id="rId9"/>
    <p:sldId id="279" r:id="rId10"/>
    <p:sldId id="281" r:id="rId11"/>
    <p:sldId id="286" r:id="rId12"/>
    <p:sldId id="282" r:id="rId13"/>
    <p:sldId id="274" r:id="rId14"/>
    <p:sldId id="284" r:id="rId15"/>
    <p:sldId id="275" r:id="rId16"/>
    <p:sldId id="258" r:id="rId17"/>
    <p:sldId id="287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21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5401D-B9FD-40FF-A6AB-065FF7906C26}" type="datetimeFigureOut">
              <a:rPr lang="it-IT" smtClean="0"/>
              <a:t>04/10/2016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25B55-9A18-4046-A2C9-3661ED649EE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151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76CF8-7478-4AAD-91C9-91574F8612F1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742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0E3D-9CB3-4494-9986-7DAC9A49AA05}" type="datetimeFigureOut">
              <a:rPr lang="it-IT" smtClean="0"/>
              <a:t>03/10/2016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9A19-C3E2-4F87-A566-9AD7460795F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951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0E3D-9CB3-4494-9986-7DAC9A49AA05}" type="datetimeFigureOut">
              <a:rPr lang="it-IT" smtClean="0"/>
              <a:t>03/10/2016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9A19-C3E2-4F87-A566-9AD7460795F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611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0E3D-9CB3-4494-9986-7DAC9A49AA05}" type="datetimeFigureOut">
              <a:rPr lang="it-IT" smtClean="0"/>
              <a:t>03/10/2016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9A19-C3E2-4F87-A566-9AD7460795F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047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0E3D-9CB3-4494-9986-7DAC9A49AA05}" type="datetimeFigureOut">
              <a:rPr lang="it-IT" smtClean="0"/>
              <a:t>03/10/2016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9A19-C3E2-4F87-A566-9AD7460795F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683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0E3D-9CB3-4494-9986-7DAC9A49AA05}" type="datetimeFigureOut">
              <a:rPr lang="it-IT" smtClean="0"/>
              <a:t>03/10/2016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9A19-C3E2-4F87-A566-9AD7460795F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603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0E3D-9CB3-4494-9986-7DAC9A49AA05}" type="datetimeFigureOut">
              <a:rPr lang="it-IT" smtClean="0"/>
              <a:t>03/10/2016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9A19-C3E2-4F87-A566-9AD7460795F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160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0E3D-9CB3-4494-9986-7DAC9A49AA05}" type="datetimeFigureOut">
              <a:rPr lang="it-IT" smtClean="0"/>
              <a:t>03/10/2016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9A19-C3E2-4F87-A566-9AD7460795F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765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0E3D-9CB3-4494-9986-7DAC9A49AA05}" type="datetimeFigureOut">
              <a:rPr lang="it-IT" smtClean="0"/>
              <a:t>03/10/2016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9A19-C3E2-4F87-A566-9AD7460795F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674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0E3D-9CB3-4494-9986-7DAC9A49AA05}" type="datetimeFigureOut">
              <a:rPr lang="it-IT" smtClean="0"/>
              <a:t>03/10/2016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9A19-C3E2-4F87-A566-9AD7460795F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370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0E3D-9CB3-4494-9986-7DAC9A49AA05}" type="datetimeFigureOut">
              <a:rPr lang="it-IT" smtClean="0"/>
              <a:t>03/10/2016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9A19-C3E2-4F87-A566-9AD7460795F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008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0E3D-9CB3-4494-9986-7DAC9A49AA05}" type="datetimeFigureOut">
              <a:rPr lang="it-IT" smtClean="0"/>
              <a:t>03/10/2016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9A19-C3E2-4F87-A566-9AD7460795F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81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00E3D-9CB3-4494-9986-7DAC9A49AA05}" type="datetimeFigureOut">
              <a:rPr lang="it-IT" smtClean="0"/>
              <a:t>03/10/2016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E9A19-C3E2-4F87-A566-9AD7460795F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513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an.r-project.org/web/packages/spdep/spdep.pdf" TargetMode="External"/><Relationship Id="rId2" Type="http://schemas.openxmlformats.org/officeDocument/2006/relationships/hyperlink" Target="http://ideas.repec.org/c/boc/bocode/s45724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patial-econometrics.com/" TargetMode="External"/><Relationship Id="rId4" Type="http://schemas.openxmlformats.org/officeDocument/2006/relationships/hyperlink" Target="http://cran.r-project.org/web/packages/splm/splm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Accounting for </a:t>
            </a:r>
            <a:r>
              <a:rPr lang="en-US" i="1" dirty="0">
                <a:solidFill>
                  <a:schemeClr val="tx2"/>
                </a:solidFill>
              </a:rPr>
              <a:t>Space</a:t>
            </a:r>
            <a:r>
              <a:rPr lang="en-US" dirty="0">
                <a:solidFill>
                  <a:schemeClr val="tx2"/>
                </a:solidFill>
              </a:rPr>
              <a:t> using Spatial </a:t>
            </a:r>
            <a:r>
              <a:rPr lang="en-US" dirty="0" smtClean="0">
                <a:solidFill>
                  <a:schemeClr val="tx2"/>
                </a:solidFill>
              </a:rPr>
              <a:t>Econometrics </a:t>
            </a:r>
            <a:r>
              <a:rPr lang="it-IT" dirty="0" smtClean="0">
                <a:solidFill>
                  <a:schemeClr val="tx2"/>
                </a:solidFill>
              </a:rPr>
              <a:t>&amp; </a:t>
            </a:r>
            <a:r>
              <a:rPr lang="it-IT" dirty="0">
                <a:solidFill>
                  <a:schemeClr val="tx2"/>
                </a:solidFill>
              </a:rPr>
              <a:t>Network techniques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6872808" cy="237626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 sz="2800" dirty="0" smtClean="0">
                <a:solidFill>
                  <a:schemeClr val="tx1"/>
                </a:solidFill>
              </a:rPr>
              <a:t>Rodolfo Metulini  (</a:t>
            </a:r>
            <a:r>
              <a:rPr lang="it-IT" sz="2800" u="sng" dirty="0" smtClean="0">
                <a:solidFill>
                  <a:schemeClr val="tx1"/>
                </a:solidFill>
              </a:rPr>
              <a:t>rodolfo.metulini@unibs.it</a:t>
            </a:r>
            <a:r>
              <a:rPr lang="it-IT" sz="2800" dirty="0" smtClean="0">
                <a:solidFill>
                  <a:schemeClr val="tx1"/>
                </a:solidFill>
              </a:rPr>
              <a:t>) 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University </a:t>
            </a:r>
            <a:r>
              <a:rPr lang="en-US" sz="2800" dirty="0">
                <a:solidFill>
                  <a:schemeClr val="tx1"/>
                </a:solidFill>
              </a:rPr>
              <a:t>of Brescia - Department of Economics &amp;</a:t>
            </a:r>
            <a:r>
              <a:rPr lang="en-US" sz="2800" dirty="0" smtClean="0">
                <a:solidFill>
                  <a:schemeClr val="tx1"/>
                </a:solidFill>
              </a:rPr>
              <a:t> Management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it-IT" sz="2800" dirty="0">
                <a:solidFill>
                  <a:schemeClr val="tx1"/>
                </a:solidFill>
              </a:rPr>
              <a:t>October 4th, 2016</a:t>
            </a:r>
          </a:p>
        </p:txBody>
      </p:sp>
    </p:spTree>
    <p:extLst>
      <p:ext uri="{BB962C8B-B14F-4D97-AF65-F5344CB8AC3E}">
        <p14:creationId xmlns:p14="http://schemas.microsoft.com/office/powerpoint/2010/main" val="494427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5120"/>
            <a:ext cx="8229600" cy="124363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Cross section linear autoregressive models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517232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60000"/>
                  </a:lnSpc>
                  <a:buNone/>
                </a:pPr>
                <a:r>
                  <a:rPr lang="es-ES" b="1" i="1" dirty="0" smtClean="0"/>
                  <a:t>SAR</a:t>
                </a:r>
                <a:r>
                  <a:rPr lang="es-ES" i="1" dirty="0"/>
                  <a:t>: </a:t>
                </a:r>
                <a:r>
                  <a:rPr lang="es-ES" i="1" dirty="0" smtClean="0"/>
                  <a:t>			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/>
                      </a:rPr>
                      <m:t>𝒚</m:t>
                    </m:r>
                    <m:r>
                      <a:rPr lang="it-IT" i="1">
                        <a:latin typeface="Cambria Math"/>
                      </a:rPr>
                      <m:t>= 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𝜌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𝑾𝒚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+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𝑿</m:t>
                    </m:r>
                    <m:r>
                      <a:rPr lang="it-IT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+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endParaRPr lang="it-IT" b="1" i="1" dirty="0"/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it-IT" b="1" i="1" dirty="0"/>
                  <a:t>SEM</a:t>
                </a:r>
                <a:r>
                  <a:rPr lang="it-IT" i="1" dirty="0" smtClean="0"/>
                  <a:t>:	 		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/>
                      </a:rPr>
                      <m:t>𝒚</m:t>
                    </m:r>
                    <m:r>
                      <a:rPr lang="it-IT" i="1">
                        <a:latin typeface="Cambria Math"/>
                      </a:rPr>
                      <m:t>= 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𝑿</m:t>
                    </m:r>
                    <m:r>
                      <a:rPr lang="it-IT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+ </m:t>
                    </m:r>
                    <m:r>
                      <m:rPr>
                        <m:sty m:val="p"/>
                      </m:rPr>
                      <a:rPr lang="el-GR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𝑾𝒖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+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endParaRPr lang="it-IT" i="1" dirty="0" smtClean="0"/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es-ES" b="1" i="1" dirty="0" smtClean="0"/>
                  <a:t>SAC</a:t>
                </a:r>
                <a:r>
                  <a:rPr lang="es-ES" i="1" dirty="0" smtClean="0"/>
                  <a:t>: 			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/>
                      </a:rPr>
                      <m:t>𝒚</m:t>
                    </m:r>
                    <m:r>
                      <a:rPr lang="it-IT" i="1">
                        <a:latin typeface="Cambria Math"/>
                      </a:rPr>
                      <m:t>= 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𝜌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𝑾𝒚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+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𝑿</m:t>
                    </m:r>
                    <m:r>
                      <a:rPr lang="it-IT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it-IT" i="1" smtClean="0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𝑾𝒖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+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endParaRPr lang="es-ES" i="1" dirty="0" smtClean="0"/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es-ES" b="1" i="1" dirty="0" smtClean="0"/>
                  <a:t>SLX:</a:t>
                </a:r>
                <a:r>
                  <a:rPr lang="es-ES" i="1" dirty="0" smtClean="0"/>
                  <a:t> 			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/>
                      </a:rPr>
                      <m:t>𝒚</m:t>
                    </m:r>
                    <m:r>
                      <a:rPr lang="it-IT" i="1">
                        <a:latin typeface="Cambria Math"/>
                      </a:rPr>
                      <m:t>=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𝑿</m:t>
                    </m:r>
                    <m:r>
                      <a:rPr lang="it-IT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+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𝑾𝑿</m:t>
                    </m:r>
                    <m:r>
                      <a:rPr lang="it-IT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+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endParaRPr lang="es-ES" i="1" dirty="0" smtClean="0"/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es-ES" b="1" i="1" dirty="0" smtClean="0"/>
                  <a:t>DURBIN (SDM): 	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/>
                      </a:rPr>
                      <m:t>𝒚</m:t>
                    </m:r>
                    <m:r>
                      <a:rPr lang="it-IT" i="1">
                        <a:latin typeface="Cambria Math"/>
                      </a:rPr>
                      <m:t>= 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𝜌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𝑾𝒚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+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𝑿</m:t>
                    </m:r>
                    <m:r>
                      <a:rPr lang="it-IT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+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𝑾𝑿</m:t>
                    </m:r>
                    <m:r>
                      <a:rPr lang="it-IT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+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endParaRPr lang="es-ES" i="1" dirty="0" smtClean="0"/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es-ES" b="1" i="1" dirty="0" smtClean="0"/>
                  <a:t>DURBIN ERROR (SDEM)</a:t>
                </a:r>
                <a:r>
                  <a:rPr lang="es-ES" i="1" dirty="0" smtClean="0"/>
                  <a:t>:	 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/>
                      </a:rPr>
                      <m:t>𝒚</m:t>
                    </m:r>
                    <m:r>
                      <a:rPr lang="it-IT" i="1">
                        <a:latin typeface="Cambria Math"/>
                      </a:rPr>
                      <m:t>= 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𝑿</m:t>
                    </m:r>
                    <m:r>
                      <a:rPr lang="it-IT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+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𝑾𝑿</m:t>
                    </m:r>
                    <m:r>
                      <a:rPr lang="it-IT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+ </m:t>
                    </m:r>
                    <m:r>
                      <m:rPr>
                        <m:sty m:val="p"/>
                      </m:rPr>
                      <a:rPr lang="el-GR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𝑾𝒖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+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endParaRPr lang="es-ES" i="1" dirty="0" smtClean="0"/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it-IT" b="1" i="1" dirty="0" smtClean="0"/>
                  <a:t>MANSKI (GNS)</a:t>
                </a:r>
                <a:r>
                  <a:rPr lang="it-IT" i="1" dirty="0" smtClean="0"/>
                  <a:t>: 	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/>
                      </a:rPr>
                      <m:t>𝒚</m:t>
                    </m:r>
                    <m:r>
                      <a:rPr lang="it-IT" i="1">
                        <a:latin typeface="Cambria Math"/>
                      </a:rPr>
                      <m:t>= 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𝜌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𝑾𝒚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+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𝑿</m:t>
                    </m:r>
                    <m:r>
                      <a:rPr lang="it-IT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+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𝑾𝑿</m:t>
                    </m:r>
                    <m:r>
                      <a:rPr lang="it-IT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+ 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it-IT" b="1" i="1" smtClean="0">
                        <a:latin typeface="Cambria Math"/>
                        <a:ea typeface="Cambria Math"/>
                      </a:rPr>
                      <m:t>𝑾𝒖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+</m:t>
                    </m:r>
                    <m:r>
                      <a:rPr lang="it-IT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endParaRPr lang="it-IT" b="1" dirty="0"/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517232"/>
              </a:xfrm>
              <a:blipFill rotWithShape="1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 , STATA, MATLAB packages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STATA</a:t>
            </a:r>
            <a:r>
              <a:rPr lang="it-IT" dirty="0" smtClean="0"/>
              <a:t>: Package SPPACK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David </a:t>
            </a:r>
            <a:r>
              <a:rPr lang="it-IT" dirty="0"/>
              <a:t>M. </a:t>
            </a:r>
            <a:r>
              <a:rPr lang="it-IT" dirty="0" smtClean="0"/>
              <a:t>Drukker, Hua Peng</a:t>
            </a:r>
            <a:r>
              <a:rPr lang="it-IT" dirty="0"/>
              <a:t> </a:t>
            </a:r>
            <a:r>
              <a:rPr lang="it-IT" dirty="0" smtClean="0"/>
              <a:t>, Ingmar Prucha, Rafal Raciborski</a:t>
            </a:r>
            <a:endParaRPr lang="it-IT" dirty="0"/>
          </a:p>
          <a:p>
            <a:pPr marL="0" indent="0">
              <a:buNone/>
            </a:pPr>
            <a:r>
              <a:rPr lang="it-IT" dirty="0" smtClean="0">
                <a:hlinkClick r:id="rId2"/>
              </a:rPr>
              <a:t>http</a:t>
            </a:r>
            <a:r>
              <a:rPr lang="it-IT" dirty="0">
                <a:hlinkClick r:id="rId2"/>
              </a:rPr>
              <a:t>://</a:t>
            </a:r>
            <a:r>
              <a:rPr lang="it-IT" dirty="0" smtClean="0">
                <a:hlinkClick r:id="rId2"/>
              </a:rPr>
              <a:t>ideas.repec.org/c/boc/bocode/s457245.html</a:t>
            </a:r>
            <a:endParaRPr lang="it-IT" dirty="0" smtClean="0"/>
          </a:p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r>
              <a:rPr lang="it-IT" b="1" dirty="0" smtClean="0"/>
              <a:t>R: Package SPDEP: </a:t>
            </a:r>
            <a:r>
              <a:rPr lang="it-IT" dirty="0">
                <a:hlinkClick r:id="rId3"/>
              </a:rPr>
              <a:t>http://</a:t>
            </a:r>
            <a:r>
              <a:rPr lang="it-IT" dirty="0" smtClean="0">
                <a:hlinkClick r:id="rId3"/>
              </a:rPr>
              <a:t>cran.r-project.org/web/packages/spdep/spdep.pdf</a:t>
            </a:r>
            <a:r>
              <a:rPr lang="it-IT" dirty="0" smtClean="0"/>
              <a:t> (Bivand) For cros section</a:t>
            </a:r>
          </a:p>
          <a:p>
            <a:pPr marL="0" indent="0">
              <a:buNone/>
            </a:pPr>
            <a:r>
              <a:rPr lang="it-IT" b="1" dirty="0" smtClean="0"/>
              <a:t>Package  SPLM: </a:t>
            </a:r>
            <a:r>
              <a:rPr lang="it-IT" dirty="0">
                <a:hlinkClick r:id="rId4"/>
              </a:rPr>
              <a:t>http://</a:t>
            </a:r>
            <a:r>
              <a:rPr lang="it-IT" dirty="0" smtClean="0">
                <a:hlinkClick r:id="rId4"/>
              </a:rPr>
              <a:t>cran.r-project.org/web/packages/splm/splm.pdf</a:t>
            </a:r>
            <a:r>
              <a:rPr lang="it-IT" dirty="0" smtClean="0"/>
              <a:t> (Millo, Piras) For Panel data</a:t>
            </a:r>
          </a:p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 smtClean="0"/>
              <a:t>MATLAB: </a:t>
            </a:r>
            <a:r>
              <a:rPr lang="it-IT" dirty="0">
                <a:hlinkClick r:id="rId5"/>
              </a:rPr>
              <a:t>http://www.spatial-econometrics.com</a:t>
            </a:r>
            <a:r>
              <a:rPr lang="it-IT" dirty="0" smtClean="0">
                <a:hlinkClick r:id="rId5"/>
              </a:rPr>
              <a:t>/</a:t>
            </a:r>
            <a:r>
              <a:rPr lang="it-IT" dirty="0" smtClean="0"/>
              <a:t> (Routine by Le Sage, Pace)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40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it-IT" dirty="0" smtClean="0"/>
              <a:t>Macro vs. Micro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836712"/>
            <a:ext cx="4248472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MICRO</a:t>
            </a:r>
          </a:p>
          <a:p>
            <a:r>
              <a:rPr lang="it-IT" sz="2400" dirty="0" smtClean="0"/>
              <a:t>Both exogenous </a:t>
            </a:r>
            <a:r>
              <a:rPr lang="it-IT" sz="1800" dirty="0" smtClean="0"/>
              <a:t>(location choice of individuals) </a:t>
            </a:r>
            <a:r>
              <a:rPr lang="it-IT" sz="2400" dirty="0" smtClean="0"/>
              <a:t>and </a:t>
            </a:r>
            <a:r>
              <a:rPr lang="it-IT" sz="2400" dirty="0"/>
              <a:t>e</a:t>
            </a:r>
            <a:r>
              <a:rPr lang="it-IT" sz="2400" dirty="0" smtClean="0"/>
              <a:t>ndogenous </a:t>
            </a:r>
            <a:r>
              <a:rPr lang="it-IT" sz="1800" dirty="0" smtClean="0"/>
              <a:t>(decision of local authorities in the choosen place) </a:t>
            </a:r>
            <a:r>
              <a:rPr lang="it-IT" sz="2400" dirty="0" smtClean="0"/>
              <a:t>location</a:t>
            </a:r>
          </a:p>
          <a:p>
            <a:r>
              <a:rPr lang="it-IT" dirty="0" smtClean="0"/>
              <a:t> </a:t>
            </a:r>
            <a:r>
              <a:rPr lang="it-IT" sz="2400" dirty="0" smtClean="0"/>
              <a:t>Econometric models derived from choices of individual agents</a:t>
            </a:r>
          </a:p>
          <a:p>
            <a:r>
              <a:rPr lang="it-IT" sz="2400" dirty="0" smtClean="0"/>
              <a:t>Greater realism, information content, disaggregation, heterogeneity and dynamics, </a:t>
            </a:r>
            <a:r>
              <a:rPr lang="it-IT" sz="2400" u="sng" dirty="0" smtClean="0"/>
              <a:t>causal inference</a:t>
            </a:r>
          </a:p>
          <a:p>
            <a:endParaRPr lang="it-IT" sz="2400" u="sng" dirty="0"/>
          </a:p>
          <a:p>
            <a:r>
              <a:rPr lang="it-IT" sz="2400" u="sng" dirty="0" smtClean="0"/>
              <a:t>MAUP (Modifiable aral unit problem, Arbia 1989) and Ecological fallacy 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932040" y="1052736"/>
            <a:ext cx="4042792" cy="5256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MACRO</a:t>
            </a:r>
          </a:p>
          <a:p>
            <a:r>
              <a:rPr lang="it-IT" dirty="0" smtClean="0"/>
              <a:t>Location </a:t>
            </a:r>
            <a:r>
              <a:rPr lang="it-IT" dirty="0"/>
              <a:t>i</a:t>
            </a:r>
            <a:r>
              <a:rPr lang="it-IT" dirty="0" smtClean="0"/>
              <a:t>s treated as endogenous </a:t>
            </a:r>
          </a:p>
          <a:p>
            <a:r>
              <a:rPr lang="it-IT" dirty="0" smtClean="0"/>
              <a:t> </a:t>
            </a:r>
            <a:r>
              <a:rPr lang="it-IT" sz="2800" dirty="0" smtClean="0"/>
              <a:t>Lack of theory supporting macro econometric modelling</a:t>
            </a:r>
          </a:p>
          <a:p>
            <a:r>
              <a:rPr lang="it-IT" sz="2800" dirty="0" smtClean="0"/>
              <a:t>Can only lead to the identification of technical relationships</a:t>
            </a:r>
            <a:r>
              <a:rPr lang="it-IT" sz="2800" dirty="0"/>
              <a:t> </a:t>
            </a:r>
            <a:r>
              <a:rPr lang="it-IT" sz="2000" dirty="0" smtClean="0"/>
              <a:t>(Pinske, Slade, 2010, JoRS)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335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Networks in «more than a while»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506916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N</a:t>
            </a:r>
            <a:r>
              <a:rPr lang="en-US" b="1" dirty="0" smtClean="0"/>
              <a:t>etwork </a:t>
            </a:r>
            <a:r>
              <a:rPr lang="en-US" b="1" dirty="0"/>
              <a:t>theory</a:t>
            </a:r>
            <a:r>
              <a:rPr lang="en-US" dirty="0"/>
              <a:t> is the study of </a:t>
            </a:r>
            <a:r>
              <a:rPr lang="en-US" dirty="0" smtClean="0"/>
              <a:t>graphs</a:t>
            </a:r>
            <a:r>
              <a:rPr lang="en-US" dirty="0"/>
              <a:t> as a representation of either </a:t>
            </a:r>
            <a:r>
              <a:rPr lang="en-US" dirty="0" smtClean="0"/>
              <a:t>symmetric or</a:t>
            </a:r>
            <a:r>
              <a:rPr lang="en-US" dirty="0"/>
              <a:t>, more generally, of </a:t>
            </a:r>
            <a:r>
              <a:rPr lang="en-US" dirty="0" smtClean="0"/>
              <a:t>a asymmetric relations</a:t>
            </a:r>
            <a:r>
              <a:rPr lang="en-US" dirty="0"/>
              <a:t> between discrete objects. </a:t>
            </a:r>
            <a:endParaRPr lang="en-US" dirty="0" smtClean="0"/>
          </a:p>
          <a:p>
            <a:r>
              <a:rPr lang="en-US" dirty="0" smtClean="0"/>
              <a:t>Network </a:t>
            </a:r>
            <a:r>
              <a:rPr lang="en-US" dirty="0"/>
              <a:t>theory is a part of </a:t>
            </a:r>
            <a:r>
              <a:rPr lang="en-US" b="1" dirty="0" smtClean="0"/>
              <a:t>graph theory</a:t>
            </a:r>
            <a:r>
              <a:rPr lang="en-US" dirty="0" smtClean="0"/>
              <a:t>: </a:t>
            </a:r>
            <a:r>
              <a:rPr lang="en-US" dirty="0"/>
              <a:t>a network can be defined as a graph in which nodes and/or edges have attributes (e.g. names</a:t>
            </a:r>
            <a:r>
              <a:rPr lang="en-US" dirty="0" smtClean="0"/>
              <a:t>).</a:t>
            </a:r>
          </a:p>
          <a:p>
            <a:r>
              <a:rPr lang="en-US" b="1" dirty="0"/>
              <a:t>Social network </a:t>
            </a:r>
            <a:r>
              <a:rPr lang="en-US" b="1" dirty="0" smtClean="0"/>
              <a:t>analysis</a:t>
            </a:r>
            <a:r>
              <a:rPr lang="en-US" dirty="0"/>
              <a:t> examines the structure of relationships between social entities</a:t>
            </a:r>
            <a:r>
              <a:rPr lang="en-US" dirty="0" smtClean="0"/>
              <a:t>.</a:t>
            </a:r>
            <a:r>
              <a:rPr lang="en-US" dirty="0"/>
              <a:t> These entities are often persons, but may </a:t>
            </a:r>
            <a:r>
              <a:rPr lang="en-US" dirty="0" smtClean="0"/>
              <a:t>also be</a:t>
            </a:r>
            <a:r>
              <a:rPr lang="en-US" dirty="0"/>
              <a:t> groups,  </a:t>
            </a:r>
            <a:r>
              <a:rPr lang="en-US" dirty="0" smtClean="0"/>
              <a:t>organizations, web </a:t>
            </a:r>
            <a:r>
              <a:rPr lang="en-US" dirty="0"/>
              <a:t>sites, or scholarly </a:t>
            </a:r>
            <a:r>
              <a:rPr lang="en-US" dirty="0" smtClean="0"/>
              <a:t>publications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r>
              <a:rPr lang="en-US" dirty="0" smtClean="0"/>
              <a:t>Information </a:t>
            </a:r>
            <a:r>
              <a:rPr lang="en-US" dirty="0"/>
              <a:t>about the relative importance of nodes and edges in a graph </a:t>
            </a:r>
            <a:r>
              <a:rPr lang="en-US" dirty="0" smtClean="0"/>
              <a:t>is obtained through </a:t>
            </a:r>
            <a:r>
              <a:rPr lang="en-US" u="sng" dirty="0" smtClean="0"/>
              <a:t>CENTRALITY</a:t>
            </a:r>
            <a:r>
              <a:rPr lang="en-US" dirty="0" smtClean="0"/>
              <a:t> measure</a:t>
            </a:r>
          </a:p>
          <a:p>
            <a:r>
              <a:rPr lang="en-US" u="sng" dirty="0" smtClean="0"/>
              <a:t>SPL</a:t>
            </a:r>
            <a:r>
              <a:rPr lang="en-US" dirty="0" smtClean="0"/>
              <a:t> (shortest path length) is </a:t>
            </a:r>
            <a:r>
              <a:rPr lang="en-US" dirty="0"/>
              <a:t> </a:t>
            </a:r>
            <a:r>
              <a:rPr lang="en-US" dirty="0" smtClean="0"/>
              <a:t>the path</a:t>
            </a:r>
            <a:r>
              <a:rPr lang="en-US" dirty="0"/>
              <a:t> between two </a:t>
            </a:r>
            <a:r>
              <a:rPr lang="en-US" dirty="0" smtClean="0"/>
              <a:t>nodes </a:t>
            </a:r>
            <a:r>
              <a:rPr lang="en-US" dirty="0"/>
              <a:t>in a </a:t>
            </a:r>
            <a:r>
              <a:rPr lang="en-US" dirty="0" smtClean="0"/>
              <a:t>graph</a:t>
            </a:r>
            <a:r>
              <a:rPr lang="en-US" dirty="0"/>
              <a:t> such that the sum of the </a:t>
            </a:r>
            <a:r>
              <a:rPr lang="en-US" dirty="0" smtClean="0"/>
              <a:t>weights</a:t>
            </a:r>
            <a:r>
              <a:rPr lang="en-US" dirty="0"/>
              <a:t> of its constituent edges is minimized</a:t>
            </a:r>
            <a:endParaRPr lang="en-US" dirty="0" smtClean="0"/>
          </a:p>
          <a:p>
            <a:endParaRPr lang="en-US" dirty="0" smtClean="0"/>
          </a:p>
          <a:p>
            <a:endParaRPr lang="it-IT" dirty="0"/>
          </a:p>
        </p:txBody>
      </p:sp>
      <p:pic>
        <p:nvPicPr>
          <p:cNvPr id="3074" name="Picture 2" descr="https://upload.wikimedia.org/wikipedia/commons/2/2f/Small_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792"/>
            <a:ext cx="305465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3/3b/Shortest_path_with_direct_weights.svg/512px-Shortest_path_with_direct_weight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89" y="4725144"/>
            <a:ext cx="3606347" cy="197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6140313" y="4093221"/>
            <a:ext cx="295624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 smtClean="0"/>
              <a:t>Shortest path between A and F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673630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Networks vs. interaction (gravity) models</a:t>
            </a:r>
            <a:endParaRPr lang="it-IT" dirty="0"/>
          </a:p>
        </p:txBody>
      </p:sp>
      <p:pic>
        <p:nvPicPr>
          <p:cNvPr id="2050" name="Picture 2" descr="Risultati immagini per net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2996"/>
            <a:ext cx="454188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netwo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9" y="1595600"/>
            <a:ext cx="4602113" cy="251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80234" y="1772816"/>
            <a:ext cx="4253645" cy="4348747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Descriptive vs. Inferencial approach</a:t>
            </a:r>
          </a:p>
          <a:p>
            <a:r>
              <a:rPr lang="it-IT" sz="2000" dirty="0" smtClean="0"/>
              <a:t>Micro vs. Macro</a:t>
            </a:r>
          </a:p>
          <a:p>
            <a:r>
              <a:rPr lang="it-IT" sz="2000" dirty="0" smtClean="0"/>
              <a:t>Pair vs. Unit</a:t>
            </a:r>
          </a:p>
          <a:p>
            <a:pPr marL="0" indent="0">
              <a:buNone/>
            </a:pPr>
            <a:endParaRPr lang="it-IT" sz="2000" dirty="0" smtClean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670522" y="4365104"/>
            <a:ext cx="4253645" cy="4528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/>
              <a:t>Spatial vs. Social</a:t>
            </a:r>
          </a:p>
          <a:p>
            <a:r>
              <a:rPr lang="it-IT" sz="2000" dirty="0" smtClean="0"/>
              <a:t>Centrality(nodes)and SPL (edges) – (often exogenous) vs. mass and distance (often endogenous)</a:t>
            </a:r>
          </a:p>
          <a:p>
            <a:r>
              <a:rPr lang="it-IT" sz="2000" dirty="0" smtClean="0"/>
              <a:t>Network statistics (density, avg. Degree, assortativity) vs. descriptive (mean, median etc…)</a:t>
            </a:r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pPr marL="0" indent="0">
              <a:buFont typeface="Arial" pitchFamily="34" charset="0"/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790426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Network theory &amp; Spat. Econ (sometimes they meet)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07288" cy="52578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arenR"/>
                </a:pPr>
                <a:r>
                  <a:rPr lang="it-IT" sz="2800" dirty="0" smtClean="0"/>
                  <a:t>Peer effects through social networks. Mansky </a:t>
                </a:r>
                <a:r>
                  <a:rPr lang="it-IT" sz="2800" dirty="0" smtClean="0"/>
                  <a:t>Model  </a:t>
                </a:r>
                <a:r>
                  <a:rPr lang="it-IT" sz="2800" dirty="0" smtClean="0"/>
                  <a:t>(</a:t>
                </a:r>
                <a:r>
                  <a:rPr lang="it-IT" sz="2800" dirty="0" smtClean="0"/>
                  <a:t>C. </a:t>
                </a:r>
                <a:r>
                  <a:rPr lang="it-IT" sz="2800" dirty="0" smtClean="0"/>
                  <a:t>Mansky, 1993, RoES) and Reflection Problem</a:t>
                </a:r>
                <a:r>
                  <a:rPr lang="it-IT" sz="2800" dirty="0"/>
                  <a:t> </a:t>
                </a:r>
                <a:r>
                  <a:rPr lang="it-IT" sz="1800" dirty="0" smtClean="0"/>
                  <a:t>(identification issues)</a:t>
                </a:r>
                <a:endParaRPr lang="it-IT" sz="1800" dirty="0" smtClean="0"/>
              </a:p>
              <a:p>
                <a:pPr marL="0" lvl="0" indent="0">
                  <a:buNone/>
                </a:pPr>
                <a:r>
                  <a:rPr lang="it-IT" sz="1800" dirty="0">
                    <a:solidFill>
                      <a:prstClr val="black"/>
                    </a:solidFill>
                  </a:rPr>
                  <a:t>	</a:t>
                </a:r>
              </a:p>
              <a:p>
                <a:pPr marL="0" lvl="0" indent="0">
                  <a:buNone/>
                </a:pPr>
                <a:r>
                  <a:rPr lang="it-IT" sz="1800" dirty="0" smtClean="0">
                    <a:solidFill>
                      <a:prstClr val="black"/>
                    </a:solidFill>
                  </a:rPr>
                  <a:t> </a:t>
                </a:r>
                <a:r>
                  <a:rPr lang="it-IT" sz="1800" b="1" dirty="0">
                    <a:solidFill>
                      <a:prstClr val="black"/>
                    </a:solidFill>
                  </a:rPr>
                  <a:t>Endogenous effect </a:t>
                </a:r>
                <a:r>
                  <a:rPr lang="it-IT" sz="1800" dirty="0" smtClean="0">
                    <a:solidFill>
                      <a:prstClr val="black"/>
                    </a:solidFill>
                  </a:rPr>
                  <a:t>: </a:t>
                </a:r>
                <a:r>
                  <a:rPr lang="it-IT" sz="1400" dirty="0" smtClean="0">
                    <a:solidFill>
                      <a:prstClr val="black"/>
                    </a:solidFill>
                  </a:rPr>
                  <a:t>the influences of peer outcomes    </a:t>
                </a:r>
                <a:r>
                  <a:rPr lang="it-IT" sz="1800" b="1" dirty="0" smtClean="0">
                    <a:solidFill>
                      <a:prstClr val="black"/>
                    </a:solidFill>
                  </a:rPr>
                  <a:t>Exogenous effects</a:t>
                </a:r>
                <a:r>
                  <a:rPr lang="it-IT" sz="1800" dirty="0" smtClean="0">
                    <a:solidFill>
                      <a:prstClr val="black"/>
                    </a:solidFill>
                  </a:rPr>
                  <a:t>: </a:t>
                </a:r>
                <a:r>
                  <a:rPr lang="it-IT" sz="1400" dirty="0" smtClean="0">
                    <a:solidFill>
                      <a:prstClr val="black"/>
                    </a:solidFill>
                  </a:rPr>
                  <a:t>infl. of peer caracheristics</a:t>
                </a:r>
                <a:endParaRPr lang="it-IT" sz="14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it-IT" dirty="0">
                  <a:solidFill>
                    <a:prstClr val="black"/>
                  </a:solidFill>
                  <a:latin typeface="Cambria Math"/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solidFill>
                          <a:prstClr val="black"/>
                        </a:solidFill>
                        <a:latin typeface="Cambria Math"/>
                      </a:rPr>
                      <m:t>y</m:t>
                    </m:r>
                    <m:r>
                      <a:rPr lang="it-IT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r>
                      <a:rPr lang="it-IT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it-IT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 </m:t>
                    </m:r>
                    <m:r>
                      <a:rPr lang="it-IT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it-IT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it-IT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e>
                        <m:r>
                          <a:rPr lang="it-IT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it-IT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it-IT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𝐸</m:t>
                    </m:r>
                    <m:sSup>
                      <m:sSupPr>
                        <m:ctrlPr>
                          <a:rPr lang="it-IT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  <m:e>
                            <m:r>
                              <a:rPr lang="it-IT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it-IT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it-IT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it-IT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it-IT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p>
                        <m:r>
                          <a:rPr lang="it-IT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it-IT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𝜂</m:t>
                    </m:r>
                    <m:r>
                      <a:rPr lang="it-IT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it-IT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𝑢</m:t>
                    </m:r>
                    <m:r>
                      <a:rPr lang="it-IT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it-IT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it-IT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e>
                        <m:r>
                          <a:rPr lang="it-IT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it-IT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it-IT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  <m:r>
                      <a:rPr lang="it-IT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it-IT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it-IT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it-IT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it-IT" sz="1800" dirty="0">
                    <a:solidFill>
                      <a:prstClr val="black"/>
                    </a:solidFill>
                  </a:rPr>
                  <a:t>                 </a:t>
                </a:r>
                <a:r>
                  <a:rPr lang="it-IT" sz="1800" b="1" dirty="0" smtClean="0">
                    <a:solidFill>
                      <a:prstClr val="black"/>
                    </a:solidFill>
                  </a:rPr>
                  <a:t>Correlated effect</a:t>
                </a:r>
                <a:r>
                  <a:rPr lang="it-IT" sz="1800" dirty="0" smtClean="0">
                    <a:solidFill>
                      <a:prstClr val="black"/>
                    </a:solidFill>
                  </a:rPr>
                  <a:t>: </a:t>
                </a:r>
                <a:r>
                  <a:rPr lang="it-IT" sz="1400" dirty="0" smtClean="0">
                    <a:solidFill>
                      <a:prstClr val="black"/>
                    </a:solidFill>
                  </a:rPr>
                  <a:t>individuals in the same  reference </a:t>
                </a:r>
              </a:p>
              <a:p>
                <a:pPr marL="0" lvl="0" indent="0">
                  <a:buNone/>
                </a:pPr>
                <a:r>
                  <a:rPr lang="it-IT" sz="1400" dirty="0" smtClean="0">
                    <a:solidFill>
                      <a:prstClr val="black"/>
                    </a:solidFill>
                  </a:rPr>
                  <a:t>group tend to behave similarly because they face a common environment</a:t>
                </a:r>
                <a:r>
                  <a:rPr lang="it-IT" sz="18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endParaRPr lang="it-IT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it-IT" sz="2400" dirty="0" smtClean="0">
                    <a:solidFill>
                      <a:prstClr val="black"/>
                    </a:solidFill>
                  </a:rPr>
                  <a:t>Y = Outcome; X = Group attributes; Z = individual attributes</a:t>
                </a:r>
                <a:endParaRPr lang="it-IT" sz="24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it-IT" sz="18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 smtClean="0"/>
              </a:p>
              <a:p>
                <a:endParaRPr lang="it-IT" dirty="0" smtClean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07288" cy="5257800"/>
              </a:xfrm>
              <a:blipFill rotWithShape="1">
                <a:blip r:embed="rId2"/>
                <a:stretch>
                  <a:fillRect l="-1433" t="-1160" r="-2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tangolo arrotondato 3"/>
          <p:cNvSpPr/>
          <p:nvPr/>
        </p:nvSpPr>
        <p:spPr>
          <a:xfrm>
            <a:off x="2170747" y="4211646"/>
            <a:ext cx="1584176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noFill/>
            </a:endParaRPr>
          </a:p>
        </p:txBody>
      </p:sp>
      <p:sp>
        <p:nvSpPr>
          <p:cNvPr id="5" name="Freccia in giù 4"/>
          <p:cNvSpPr/>
          <p:nvPr/>
        </p:nvSpPr>
        <p:spPr>
          <a:xfrm rot="10800000">
            <a:off x="2411759" y="3656925"/>
            <a:ext cx="484632" cy="38861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4041651" y="4211646"/>
            <a:ext cx="1584176" cy="50405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 rot="16200000">
            <a:off x="5405229" y="3546723"/>
            <a:ext cx="441197" cy="484632"/>
          </a:xfrm>
          <a:prstGeom prst="right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2949706" y="4726122"/>
            <a:ext cx="792088" cy="356610"/>
          </a:xfrm>
          <a:prstGeom prst="roundRect">
            <a:avLst>
              <a:gd name="adj" fmla="val 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Freccia a destra 8"/>
          <p:cNvSpPr/>
          <p:nvPr/>
        </p:nvSpPr>
        <p:spPr>
          <a:xfrm>
            <a:off x="3932282" y="4728310"/>
            <a:ext cx="432048" cy="399474"/>
          </a:xfrm>
          <a:prstGeom prst="rightArrow">
            <a:avLst>
              <a:gd name="adj1" fmla="val 50000"/>
              <a:gd name="adj2" fmla="val 43683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8390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Network theory &amp; Spat. Econ (sometimes they meet)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1108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/>
              <a:t>2) Interaction (or gravity) models with spatial effect (M. Fischer, D. Griffith, 2008, JoRS)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 smtClean="0"/>
              <a:t>Application to patent citation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4109594" cy="308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249966" y="3396995"/>
            <a:ext cx="4464496" cy="3808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 smtClean="0"/>
          </a:p>
          <a:p>
            <a:r>
              <a:rPr lang="it-IT" sz="2000" dirty="0" smtClean="0"/>
              <a:t>Gravity model F_ij = M_i * M_j / D_ij</a:t>
            </a:r>
          </a:p>
          <a:p>
            <a:r>
              <a:rPr lang="it-IT" sz="2000" dirty="0" smtClean="0"/>
              <a:t>Linear (GLS), Count (Poisson), logit/Probit</a:t>
            </a:r>
          </a:p>
          <a:p>
            <a:r>
              <a:rPr lang="it-IT" sz="2000" dirty="0" smtClean="0"/>
              <a:t>Third country of the origin (W_o), of the destination (W_d), of both (W_od) </a:t>
            </a:r>
          </a:p>
          <a:p>
            <a:endParaRPr lang="it-IT" sz="2000" dirty="0" smtClean="0"/>
          </a:p>
          <a:p>
            <a:pPr marL="0" indent="0">
              <a:buFont typeface="Arial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6946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 contextualize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The determinants of the editorial board appointment in economics (R. Miniaci, M. Pezzoni): </a:t>
            </a:r>
          </a:p>
          <a:p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sz="2600" dirty="0" smtClean="0"/>
              <a:t>Biographical characteristics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600" dirty="0" smtClean="0"/>
              <a:t>Scientific productivity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600" dirty="0" smtClean="0"/>
              <a:t>Field of expertise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600" dirty="0" smtClean="0"/>
              <a:t>Social Connections (geo distance, physical proximity)</a:t>
            </a:r>
          </a:p>
          <a:p>
            <a:endParaRPr lang="it-IT" sz="2600" dirty="0" smtClean="0"/>
          </a:p>
          <a:p>
            <a:r>
              <a:rPr lang="it-IT" sz="3100" dirty="0" smtClean="0"/>
              <a:t>NEW 1. Group attributes (a weighted average of variables in 1-2-3).</a:t>
            </a:r>
          </a:p>
          <a:p>
            <a:r>
              <a:rPr lang="it-IT" sz="3100" dirty="0" smtClean="0"/>
              <a:t>NEW 2. Attributes of the origin (researcher) neighbors and/or attributes of destination</a:t>
            </a:r>
            <a:r>
              <a:rPr lang="it-IT" sz="3100" dirty="0"/>
              <a:t> </a:t>
            </a:r>
            <a:r>
              <a:rPr lang="it-IT" sz="3100" dirty="0" smtClean="0"/>
              <a:t>(board committe) neighbors.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310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452320" cy="980728"/>
          </a:xfrm>
        </p:spPr>
        <p:txBody>
          <a:bodyPr/>
          <a:lstStyle/>
          <a:p>
            <a:r>
              <a:rPr lang="it-IT" dirty="0" smtClean="0"/>
              <a:t>First of all: Introducing myself</a:t>
            </a:r>
            <a:endParaRPr lang="it-IT" dirty="0"/>
          </a:p>
        </p:txBody>
      </p:sp>
      <p:pic>
        <p:nvPicPr>
          <p:cNvPr id="1026" name="Picture 2" descr="C:\Users\win7\Desktop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672408" cy="244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sant'anna pi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30936"/>
            <a:ext cx="366782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paolo fortunati unib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349" y="1052736"/>
            <a:ext cx="3656531" cy="244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università brescia econom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37" y="4441198"/>
            <a:ext cx="3960440" cy="22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ccia circolare in su 3"/>
          <p:cNvSpPr/>
          <p:nvPr/>
        </p:nvSpPr>
        <p:spPr>
          <a:xfrm rot="12702909">
            <a:off x="2432543" y="1065270"/>
            <a:ext cx="4688704" cy="3520217"/>
          </a:xfrm>
          <a:prstGeom prst="curvedUpArrow">
            <a:avLst>
              <a:gd name="adj1" fmla="val 7367"/>
              <a:gd name="adj2" fmla="val 50000"/>
              <a:gd name="adj3" fmla="val 23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83568" y="1073671"/>
            <a:ext cx="22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ln/>
                <a:solidFill>
                  <a:schemeClr val="tx2">
                    <a:lumMod val="75000"/>
                  </a:schemeClr>
                </a:solidFill>
              </a:rPr>
              <a:t>IMT Lucca – LIME unit</a:t>
            </a:r>
            <a:endParaRPr lang="it-IT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83568" y="4278344"/>
            <a:ext cx="2945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ln/>
                <a:solidFill>
                  <a:schemeClr val="tx2">
                    <a:lumMod val="75000"/>
                  </a:schemeClr>
                </a:solidFill>
              </a:rPr>
              <a:t>S.Anna Pisa – Dep. Economia</a:t>
            </a:r>
            <a:endParaRPr lang="it-IT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308304" y="4436926"/>
            <a:ext cx="15867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n/>
                <a:solidFill>
                  <a:schemeClr val="bg1"/>
                </a:solidFill>
              </a:rPr>
              <a:t>Universita di Brescia – Dep. Eco &amp; Mgmt</a:t>
            </a:r>
            <a:endParaRPr lang="it-IT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508105" y="1052736"/>
            <a:ext cx="3103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Univ. Bologna – Dip. Statistica</a:t>
            </a:r>
            <a:endParaRPr lang="it-IT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034" name="Picture 10" descr="Risultati immagini per spatial econometrics advanced institu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04" y="3284984"/>
            <a:ext cx="1625802" cy="140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12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dirty="0" smtClean="0"/>
              <a:t>Topics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12777"/>
            <a:ext cx="8229600" cy="1872208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International trade (trade, migration, virtual water trade)</a:t>
            </a:r>
          </a:p>
          <a:p>
            <a:r>
              <a:rPr lang="it-IT" dirty="0" smtClean="0"/>
              <a:t>Innovation </a:t>
            </a:r>
          </a:p>
          <a:p>
            <a:r>
              <a:rPr lang="it-IT" dirty="0" smtClean="0"/>
              <a:t>Sport Statistics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09600" y="3284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Expertises</a:t>
            </a:r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23528" y="4427984"/>
            <a:ext cx="8229600" cy="20959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Spatial Econometrics &amp; Statistics (mainly applied)</a:t>
            </a:r>
          </a:p>
          <a:p>
            <a:r>
              <a:rPr lang="it-IT" dirty="0" smtClean="0"/>
              <a:t>Social Networks (applied)</a:t>
            </a:r>
          </a:p>
          <a:p>
            <a:r>
              <a:rPr lang="it-IT" dirty="0" smtClean="0"/>
              <a:t>R</a:t>
            </a:r>
          </a:p>
          <a:p>
            <a:r>
              <a:rPr lang="it-IT" dirty="0" smtClean="0"/>
              <a:t>Gravity &amp;  Spatial Interaction models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027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it-IT" dirty="0" smtClean="0"/>
              <a:t>Spatial Econometrics «in a while»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9552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41887"/>
            <a:ext cx="8229600" cy="778098"/>
          </a:xfrm>
        </p:spPr>
        <p:txBody>
          <a:bodyPr/>
          <a:lstStyle/>
          <a:p>
            <a:r>
              <a:rPr lang="it-IT" dirty="0" smtClean="0"/>
              <a:t>Historical </a:t>
            </a:r>
            <a:r>
              <a:rPr lang="it-IT" dirty="0"/>
              <a:t>milestones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24744"/>
            <a:ext cx="5832648" cy="57332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dirty="0" smtClean="0"/>
              <a:t>Moran (</a:t>
            </a:r>
            <a:r>
              <a:rPr lang="it-IT" b="1" dirty="0" smtClean="0"/>
              <a:t>1948</a:t>
            </a:r>
            <a:r>
              <a:rPr lang="it-IT" dirty="0" smtClean="0"/>
              <a:t>): Moran I test for spatial autocorrelation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Tobler (</a:t>
            </a:r>
            <a:r>
              <a:rPr lang="it-IT" b="1" dirty="0" smtClean="0"/>
              <a:t>1970</a:t>
            </a:r>
            <a:r>
              <a:rPr lang="it-IT" dirty="0" smtClean="0"/>
              <a:t>) first law of Geography: </a:t>
            </a:r>
            <a:r>
              <a:rPr lang="en-US" dirty="0"/>
              <a:t> </a:t>
            </a:r>
            <a:r>
              <a:rPr lang="en-US" i="1" dirty="0" smtClean="0"/>
              <a:t>Everything </a:t>
            </a:r>
            <a:r>
              <a:rPr lang="en-US" i="1" dirty="0"/>
              <a:t>is related to everything else, but near things are more related than distant </a:t>
            </a:r>
            <a:r>
              <a:rPr lang="en-US" i="1" dirty="0" smtClean="0"/>
              <a:t>things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Cliff, Ord (</a:t>
            </a:r>
            <a:r>
              <a:rPr lang="it-IT" b="1" dirty="0" smtClean="0"/>
              <a:t>1973,1975,1981</a:t>
            </a:r>
            <a:r>
              <a:rPr lang="it-IT" dirty="0" smtClean="0"/>
              <a:t>): Weight matrices, improvments in spatial autocorrelation tests.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Paelinck , </a:t>
            </a:r>
            <a:r>
              <a:rPr lang="it-IT" dirty="0"/>
              <a:t>Klaassen </a:t>
            </a:r>
            <a:r>
              <a:rPr lang="it-IT" dirty="0" smtClean="0"/>
              <a:t> </a:t>
            </a:r>
            <a:r>
              <a:rPr lang="it-IT" dirty="0"/>
              <a:t>(</a:t>
            </a:r>
            <a:r>
              <a:rPr lang="it-IT" b="1" dirty="0"/>
              <a:t>1979</a:t>
            </a:r>
            <a:r>
              <a:rPr lang="it-IT" dirty="0" smtClean="0"/>
              <a:t>): first book on Spatial EconomIcs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Anselin </a:t>
            </a:r>
            <a:r>
              <a:rPr lang="it-IT" dirty="0"/>
              <a:t>(</a:t>
            </a:r>
            <a:r>
              <a:rPr lang="it-IT" b="1" dirty="0"/>
              <a:t>1988</a:t>
            </a:r>
            <a:r>
              <a:rPr lang="it-IT" dirty="0" smtClean="0"/>
              <a:t>): Spatial autoregressive models</a:t>
            </a:r>
            <a:r>
              <a:rPr lang="it-IT" dirty="0"/>
              <a:t> </a:t>
            </a:r>
            <a:r>
              <a:rPr lang="it-IT" dirty="0" smtClean="0"/>
              <a:t>and QML estimations</a:t>
            </a:r>
            <a:r>
              <a:rPr lang="it-IT" dirty="0"/>
              <a:t> 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Prucha, Kelejian (</a:t>
            </a:r>
            <a:r>
              <a:rPr lang="it-IT" b="1" dirty="0" smtClean="0"/>
              <a:t>1998,1999</a:t>
            </a:r>
            <a:r>
              <a:rPr lang="it-IT" dirty="0" smtClean="0"/>
              <a:t>): Inplemented IV/GMM estimations of Spatial autoregressive models</a:t>
            </a:r>
            <a:endParaRPr lang="it-IT" dirty="0"/>
          </a:p>
        </p:txBody>
      </p:sp>
      <p:pic>
        <p:nvPicPr>
          <p:cNvPr id="1026" name="Picture 2" descr="http://metodos.upct.es/detaer/Principal_ingles/images/je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199" y="476672"/>
            <a:ext cx="1967447" cy="249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7033832" y="3010663"/>
            <a:ext cx="1824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Jean Paelinck (and his glass of wine)  </a:t>
            </a:r>
            <a:endParaRPr lang="it-IT" sz="1400" dirty="0"/>
          </a:p>
        </p:txBody>
      </p:sp>
      <p:pic>
        <p:nvPicPr>
          <p:cNvPr id="5" name="Picture 2" descr="C:\Users\win7\Desktop\11393693_10152936979942467_4544571788861492426_o_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88" y="3750131"/>
            <a:ext cx="252985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6156176" y="6027003"/>
            <a:ext cx="2831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Ingmar Prucha (left), Yeliz and me talking about spat econ  in Vaticano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7621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Spat. Econ. Vs Time Series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it-IT" sz="2000" b="1" dirty="0" smtClean="0"/>
              <a:t>Time series</a:t>
            </a:r>
            <a:r>
              <a:rPr lang="it-IT" sz="2000" dirty="0" smtClean="0"/>
              <a:t> literature focuses on the dependence of observations over time and uses the symbol </a:t>
            </a:r>
            <a:r>
              <a:rPr lang="it-IT" sz="2000" b="1" i="1" dirty="0" smtClean="0"/>
              <a:t>t – 1 </a:t>
            </a:r>
            <a:r>
              <a:rPr lang="it-IT" sz="2000" dirty="0" smtClean="0"/>
              <a:t>to denote variables lagged in time, </a:t>
            </a:r>
            <a:r>
              <a:rPr lang="it-IT" sz="2000" b="1" dirty="0" smtClean="0"/>
              <a:t>spat econ</a:t>
            </a:r>
            <a:r>
              <a:rPr lang="it-IT" sz="2000" dirty="0" smtClean="0"/>
              <a:t> is interested in the dependence among observations across space and uses the so called spatial </a:t>
            </a:r>
            <a:r>
              <a:rPr lang="it-IT" sz="2000" b="1" dirty="0" smtClean="0"/>
              <a:t>weight matrix</a:t>
            </a:r>
            <a:r>
              <a:rPr lang="it-IT" sz="2000" dirty="0" smtClean="0"/>
              <a:t> </a:t>
            </a:r>
            <a:r>
              <a:rPr lang="it-IT" sz="2000" b="1" dirty="0" smtClean="0"/>
              <a:t>W</a:t>
            </a:r>
            <a:r>
              <a:rPr lang="it-IT" sz="2000" dirty="0" smtClean="0"/>
              <a:t> to decribe the spatial arrangement of the geographical units in the sample </a:t>
            </a:r>
          </a:p>
          <a:p>
            <a:endParaRPr lang="it-IT" sz="2000" i="1" dirty="0"/>
          </a:p>
          <a:p>
            <a:pPr marL="0" indent="0">
              <a:buNone/>
            </a:pPr>
            <a:r>
              <a:rPr lang="it-IT" sz="2000" u="sng" dirty="0" smtClean="0"/>
              <a:t>Differences: </a:t>
            </a:r>
          </a:p>
          <a:p>
            <a:pPr marL="457200" indent="-457200">
              <a:buAutoNum type="arabicPeriod"/>
            </a:pPr>
            <a:r>
              <a:rPr lang="it-IT" sz="2000" u="sng" dirty="0" smtClean="0"/>
              <a:t>Geographical units can affect each other, while past affect present but not the other way round (i.e. the present does not affect the past)</a:t>
            </a:r>
          </a:p>
          <a:p>
            <a:pPr marL="457200" indent="-457200">
              <a:buAutoNum type="arabicPeriod"/>
            </a:pPr>
            <a:r>
              <a:rPr lang="it-IT" sz="2000" u="sng" dirty="0" smtClean="0"/>
              <a:t>Temporal dependence is measured in time, spatial depenence could use a wide variety of units of measurement (neighbors, distance, links, etc…)</a:t>
            </a:r>
          </a:p>
          <a:p>
            <a:pPr marL="0" indent="0">
              <a:buNone/>
            </a:pPr>
            <a:r>
              <a:rPr lang="it-IT" sz="2000" u="sng" dirty="0" smtClean="0"/>
              <a:t> </a:t>
            </a:r>
          </a:p>
          <a:p>
            <a:pPr marL="0" indent="0">
              <a:buNone/>
            </a:pPr>
            <a:r>
              <a:rPr lang="it-IT" sz="2000" u="sng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52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t-IT" dirty="0" smtClean="0"/>
              <a:t>(not only) geography matters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r>
              <a:rPr lang="it-IT" sz="2400" dirty="0" smtClean="0"/>
              <a:t>Spatial Econometrics is a subfield of econometrics dealing with spatial interaction effets among geographical units. </a:t>
            </a:r>
          </a:p>
          <a:p>
            <a:pPr marL="0" indent="0">
              <a:buNone/>
            </a:pPr>
            <a:r>
              <a:rPr lang="it-IT" sz="2000" dirty="0" smtClean="0"/>
              <a:t>(units could be zip codes, cities, municipalities, regions, counties, states, countries, and so forth depending on the nature of the study)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400" dirty="0" smtClean="0"/>
              <a:t>Spatial Econometric models can also be used to explain the behaviour of economic agents other than geographical units, if they are related to each other trough networks </a:t>
            </a:r>
          </a:p>
          <a:p>
            <a:pPr marL="0" indent="0">
              <a:buNone/>
            </a:pPr>
            <a:r>
              <a:rPr lang="it-IT" sz="2000" dirty="0" smtClean="0"/>
              <a:t>(this type of </a:t>
            </a:r>
            <a:r>
              <a:rPr lang="it-IT" sz="2000" dirty="0" smtClean="0"/>
              <a:t>research </a:t>
            </a:r>
            <a:r>
              <a:rPr lang="it-IT" sz="2000" dirty="0" smtClean="0"/>
              <a:t>is less common) </a:t>
            </a: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R. Lenders (2002, Social Networks),  </a:t>
            </a:r>
            <a:r>
              <a:rPr lang="it-IT" sz="2000" dirty="0"/>
              <a:t>A</a:t>
            </a:r>
            <a:r>
              <a:rPr lang="it-IT" sz="2000" dirty="0" smtClean="0"/>
              <a:t>.Case (1991, Econometrica), K. Behrens at al. (2012, JoAE), Sgrignoli et al. (2015, Physica A) are examples of empirical works that use a non spatial weight matrix. 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614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The weight matrix </a:t>
            </a:r>
            <a:r>
              <a:rPr lang="it-IT" b="1" dirty="0" smtClean="0"/>
              <a:t>W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3" y="1268760"/>
            <a:ext cx="6336704" cy="5589240"/>
          </a:xfrm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sz="3600" dirty="0" smtClean="0"/>
              <a:t>W is a </a:t>
            </a:r>
            <a:r>
              <a:rPr lang="it-IT" sz="3600" i="1" dirty="0" smtClean="0"/>
              <a:t>nxn</a:t>
            </a:r>
            <a:r>
              <a:rPr lang="it-IT" sz="3600" dirty="0" smtClean="0"/>
              <a:t> squared (and possibly symmetric) matrix that define who is neighbours with who.</a:t>
            </a:r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r>
              <a:rPr lang="it-IT" sz="3600" b="1" dirty="0" smtClean="0"/>
              <a:t>How to construct the matrix: </a:t>
            </a:r>
          </a:p>
          <a:p>
            <a:pPr marL="0" indent="0">
              <a:buNone/>
            </a:pPr>
            <a:r>
              <a:rPr lang="it-IT" sz="3600" dirty="0" smtClean="0"/>
              <a:t>1) Contiguity criteria: Rook, Queen, etc…</a:t>
            </a:r>
          </a:p>
          <a:p>
            <a:pPr marL="0" indent="0">
              <a:buNone/>
            </a:pPr>
            <a:r>
              <a:rPr lang="it-IT" sz="3600" dirty="0" smtClean="0"/>
              <a:t>2) Inverse Distance criteria</a:t>
            </a:r>
            <a:endParaRPr lang="it-IT" sz="3600" dirty="0"/>
          </a:p>
          <a:p>
            <a:pPr marL="0" indent="0">
              <a:buNone/>
            </a:pPr>
            <a:r>
              <a:rPr lang="it-IT" sz="3600" dirty="0" smtClean="0"/>
              <a:t>3) Similarity in technology criteria</a:t>
            </a:r>
          </a:p>
          <a:p>
            <a:pPr marL="0" indent="0">
              <a:buNone/>
            </a:pPr>
            <a:r>
              <a:rPr lang="it-IT" sz="3600" dirty="0" smtClean="0"/>
              <a:t>4) Etc </a:t>
            </a:r>
            <a:r>
              <a:rPr lang="it-IT" sz="3600" dirty="0" smtClean="0"/>
              <a:t>etc</a:t>
            </a:r>
            <a:r>
              <a:rPr lang="it-IT" sz="3600" dirty="0" smtClean="0"/>
              <a:t>… </a:t>
            </a:r>
          </a:p>
          <a:p>
            <a:pPr marL="0" indent="0">
              <a:buNone/>
            </a:pPr>
            <a:endParaRPr lang="it-IT" sz="3500" dirty="0" smtClean="0"/>
          </a:p>
          <a:p>
            <a:pPr marL="0" indent="0">
              <a:buNone/>
            </a:pPr>
            <a:endParaRPr lang="it-IT" sz="3500" dirty="0" smtClean="0"/>
          </a:p>
          <a:p>
            <a:pPr marL="0" indent="0">
              <a:buNone/>
            </a:pPr>
            <a:r>
              <a:rPr lang="it-IT" sz="3500" dirty="0" smtClean="0"/>
              <a:t>Story </a:t>
            </a:r>
            <a:r>
              <a:rPr lang="it-IT" sz="3500" dirty="0"/>
              <a:t>by </a:t>
            </a:r>
            <a:r>
              <a:rPr lang="it-IT" sz="3500" dirty="0" smtClean="0"/>
              <a:t>Prof. Anil K. Bera (Illinois) : </a:t>
            </a:r>
          </a:p>
          <a:p>
            <a:pPr marL="0" indent="0">
              <a:buNone/>
            </a:pPr>
            <a:endParaRPr lang="it-IT" sz="3500" dirty="0" smtClean="0"/>
          </a:p>
          <a:p>
            <a:pPr marL="0" indent="0">
              <a:buNone/>
            </a:pPr>
            <a:r>
              <a:rPr lang="it-IT" i="1" dirty="0" smtClean="0">
                <a:latin typeface="Adobe Hebrew" pitchFamily="18" charset="-79"/>
                <a:cs typeface="Adobe Hebrew" pitchFamily="18" charset="-79"/>
              </a:rPr>
              <a:t>Once a time a student went to the pick of the tallest mountain, so, since he was curious, asked to God: «how tall is this mountain?» and God answered: «I don’t know, it is a too much</a:t>
            </a:r>
            <a:r>
              <a:rPr lang="it-IT" i="1" dirty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it-IT" i="1" dirty="0" smtClean="0">
                <a:latin typeface="Adobe Hebrew" pitchFamily="18" charset="-79"/>
                <a:cs typeface="Adobe Hebrew" pitchFamily="18" charset="-79"/>
              </a:rPr>
              <a:t>difficult question for me, please ask me another question». «Ok!» said the student: «</a:t>
            </a:r>
            <a:r>
              <a:rPr lang="en-US" i="1" dirty="0">
                <a:latin typeface="Adobe Hebrew" pitchFamily="18" charset="-79"/>
                <a:cs typeface="Adobe Hebrew" pitchFamily="18" charset="-79"/>
              </a:rPr>
              <a:t>how should I define the W</a:t>
            </a:r>
            <a:r>
              <a:rPr lang="en-US" i="1" dirty="0" smtClean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en-US" i="1" dirty="0">
                <a:latin typeface="Adobe Hebrew" pitchFamily="18" charset="-79"/>
                <a:cs typeface="Adobe Hebrew" pitchFamily="18" charset="-79"/>
              </a:rPr>
              <a:t>matrix</a:t>
            </a:r>
            <a:r>
              <a:rPr lang="en-US" i="1" dirty="0" smtClean="0">
                <a:latin typeface="Adobe Hebrew" pitchFamily="18" charset="-79"/>
                <a:cs typeface="Adobe Hebrew" pitchFamily="18" charset="-79"/>
              </a:rPr>
              <a:t>?”. “Ok, ok” said God “I will tell you how tall is this mountain”  </a:t>
            </a:r>
          </a:p>
          <a:p>
            <a:pPr marL="0" indent="0">
              <a:buNone/>
            </a:pPr>
            <a:endParaRPr lang="en-US" i="1" dirty="0">
              <a:latin typeface="Adobe Hebrew" pitchFamily="18" charset="-79"/>
              <a:cs typeface="Adobe Hebrew" pitchFamily="18" charset="-79"/>
            </a:endParaRPr>
          </a:p>
          <a:p>
            <a:pPr marL="0" indent="0">
              <a:buNone/>
            </a:pPr>
            <a:r>
              <a:rPr lang="en-US" i="1" dirty="0" smtClean="0">
                <a:latin typeface="Adobe Hebrew" pitchFamily="18" charset="-79"/>
                <a:cs typeface="Adobe Hebrew" pitchFamily="18" charset="-79"/>
              </a:rPr>
              <a:t>- </a:t>
            </a:r>
            <a:r>
              <a:rPr lang="en-US" dirty="0" smtClean="0">
                <a:latin typeface="Adobe Hebrew" pitchFamily="18" charset="-79"/>
                <a:cs typeface="Adobe Hebrew" pitchFamily="18" charset="-79"/>
              </a:rPr>
              <a:t>Even God Doesn’t know</a:t>
            </a:r>
            <a:r>
              <a:rPr lang="en-US" i="1" dirty="0" smtClean="0">
                <a:latin typeface="Adobe Hebrew" pitchFamily="18" charset="-79"/>
                <a:cs typeface="Adobe Hebrew" pitchFamily="18" charset="-79"/>
              </a:rPr>
              <a:t>. </a:t>
            </a:r>
            <a:endParaRPr lang="it-IT" i="1" dirty="0">
              <a:latin typeface="Adobe Hebrew" pitchFamily="18" charset="-79"/>
              <a:cs typeface="Adobe Hebrew" pitchFamily="18" charset="-79"/>
            </a:endParaRP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667441" y="4327979"/>
            <a:ext cx="2379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Anil and me eating «tiramisù» in Rome</a:t>
            </a:r>
            <a:endParaRPr lang="it-IT" sz="1400" dirty="0"/>
          </a:p>
        </p:txBody>
      </p:sp>
      <p:pic>
        <p:nvPicPr>
          <p:cNvPr id="2050" name="Picture 2" descr="C:\Users\win7\Desktop\10383750_10103697412397730_2745735632502647465_o_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78" y="1700808"/>
            <a:ext cx="364835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6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936104"/>
          </a:xfrm>
        </p:spPr>
        <p:txBody>
          <a:bodyPr/>
          <a:lstStyle/>
          <a:p>
            <a:r>
              <a:rPr lang="it-IT" dirty="0" smtClean="0"/>
              <a:t>Overview of models and methods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22" y="1052736"/>
            <a:ext cx="439248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u="sng" dirty="0" smtClean="0"/>
              <a:t>Models:</a:t>
            </a:r>
          </a:p>
          <a:p>
            <a:pPr marL="0" indent="0">
              <a:buNone/>
            </a:pPr>
            <a:endParaRPr lang="it-IT" sz="2400" u="sng" dirty="0"/>
          </a:p>
          <a:p>
            <a:pPr marL="457200" indent="-457200">
              <a:buAutoNum type="arabicPeriod"/>
            </a:pPr>
            <a:r>
              <a:rPr lang="it-IT" sz="2400" dirty="0" smtClean="0"/>
              <a:t>Based on cross sectional data  </a:t>
            </a:r>
          </a:p>
          <a:p>
            <a:pPr marL="0" indent="0">
              <a:buNone/>
            </a:pPr>
            <a:r>
              <a:rPr lang="it-IT" sz="1800" dirty="0" smtClean="0"/>
              <a:t>(Anselin 1988, Cressie 1993, Griffith 1988, Arbia 2006, LeSage &amp; Pace 2009)</a:t>
            </a:r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r>
              <a:rPr lang="it-IT" sz="2400" dirty="0" smtClean="0"/>
              <a:t>2.    Based on spatial panel</a:t>
            </a:r>
          </a:p>
          <a:p>
            <a:pPr marL="0" indent="0">
              <a:buNone/>
            </a:pPr>
            <a:r>
              <a:rPr lang="it-IT" sz="1800" dirty="0" smtClean="0"/>
              <a:t>a. Just pool time series cross sectional data</a:t>
            </a:r>
          </a:p>
          <a:p>
            <a:pPr marL="0" indent="0">
              <a:buNone/>
            </a:pPr>
            <a:r>
              <a:rPr lang="it-IT" sz="1800" dirty="0" smtClean="0"/>
              <a:t>b. Controlling for fixed/random space/time effects</a:t>
            </a:r>
            <a:endParaRPr lang="it-IT" sz="18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3.    Dynamic spatial panel data models</a:t>
            </a:r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355976" y="1052736"/>
            <a:ext cx="4788024" cy="56886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2400" u="sng" dirty="0" smtClean="0"/>
              <a:t>Methods:</a:t>
            </a:r>
          </a:p>
          <a:p>
            <a:pPr marL="0" indent="0">
              <a:buFont typeface="Arial" pitchFamily="34" charset="0"/>
              <a:buNone/>
            </a:pPr>
            <a:endParaRPr lang="it-IT" sz="2600" u="sng" dirty="0" smtClean="0"/>
          </a:p>
          <a:p>
            <a:pPr marL="0" indent="0">
              <a:buNone/>
            </a:pPr>
            <a:r>
              <a:rPr lang="en-GB" sz="2600" dirty="0" smtClean="0"/>
              <a:t>1.   Traditional autoregressive models (parametric and linear). </a:t>
            </a:r>
          </a:p>
          <a:p>
            <a:pPr marL="457200" indent="-457200">
              <a:buAutoNum type="alphaLcParenR"/>
            </a:pPr>
            <a:r>
              <a:rPr lang="en-GB" sz="1900" dirty="0" smtClean="0"/>
              <a:t>Concentrated Maximum Likelihood (CML)</a:t>
            </a:r>
          </a:p>
          <a:p>
            <a:pPr marL="457200" indent="-457200">
              <a:buAutoNum type="alphaLcParenR"/>
            </a:pPr>
            <a:r>
              <a:rPr lang="en-GB" sz="1900" dirty="0" smtClean="0"/>
              <a:t>Generalized Method of Moments (GMM)</a:t>
            </a:r>
          </a:p>
          <a:p>
            <a:pPr marL="457200" indent="-457200">
              <a:buAutoNum type="alphaLcParenR"/>
            </a:pPr>
            <a:r>
              <a:rPr lang="en-GB" sz="1900" dirty="0" smtClean="0"/>
              <a:t>Bayesian</a:t>
            </a:r>
          </a:p>
          <a:p>
            <a:pPr marL="0" indent="0">
              <a:buFont typeface="Arial" pitchFamily="34" charset="0"/>
              <a:buNone/>
            </a:pPr>
            <a:endParaRPr lang="it-IT" sz="1800" dirty="0" smtClean="0"/>
          </a:p>
          <a:p>
            <a:pPr marL="0" indent="0">
              <a:buFont typeface="Arial" pitchFamily="34" charset="0"/>
              <a:buNone/>
            </a:pPr>
            <a:r>
              <a:rPr lang="it-IT" sz="2400" dirty="0" smtClean="0"/>
              <a:t>2.   Generalized (non linear) parametric models</a:t>
            </a:r>
          </a:p>
          <a:p>
            <a:pPr>
              <a:buFontTx/>
              <a:buChar char="-"/>
            </a:pPr>
            <a:r>
              <a:rPr lang="it-IT" sz="1800" dirty="0" smtClean="0"/>
              <a:t>Based on count models (poisson/negbin)</a:t>
            </a:r>
          </a:p>
          <a:p>
            <a:pPr>
              <a:buFontTx/>
              <a:buChar char="-"/>
            </a:pPr>
            <a:endParaRPr lang="it-IT" sz="1800" dirty="0" smtClean="0"/>
          </a:p>
          <a:p>
            <a:pPr marL="457200" indent="-457200">
              <a:buFont typeface="Arial" pitchFamily="34" charset="0"/>
              <a:buAutoNum type="arabicPeriod" startAt="3"/>
            </a:pPr>
            <a:r>
              <a:rPr lang="it-IT" sz="2400" dirty="0" smtClean="0"/>
              <a:t>Semi parametric  methods </a:t>
            </a:r>
          </a:p>
          <a:p>
            <a:pPr marL="457200" indent="-457200">
              <a:buAutoNum type="alphaLcParenR"/>
            </a:pPr>
            <a:r>
              <a:rPr lang="it-IT" sz="1900" dirty="0" smtClean="0"/>
              <a:t>Spatial Filters (SF)</a:t>
            </a:r>
          </a:p>
          <a:p>
            <a:pPr marL="457200" indent="-457200">
              <a:buAutoNum type="alphaLcParenR"/>
            </a:pPr>
            <a:r>
              <a:rPr lang="it-IT" sz="1900" dirty="0" smtClean="0"/>
              <a:t>Average Weighted Regression (AWR)</a:t>
            </a:r>
          </a:p>
        </p:txBody>
      </p:sp>
    </p:spTree>
    <p:extLst>
      <p:ext uri="{BB962C8B-B14F-4D97-AF65-F5344CB8AC3E}">
        <p14:creationId xmlns:p14="http://schemas.microsoft.com/office/powerpoint/2010/main" val="11429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1128</Words>
  <Application>Microsoft Office PowerPoint</Application>
  <PresentationFormat>Presentazione su schermo (4:3)</PresentationFormat>
  <Paragraphs>173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Accounting for Space using Spatial Econometrics &amp; Network techniques</vt:lpstr>
      <vt:lpstr>First of all: Introducing myself</vt:lpstr>
      <vt:lpstr>Topics</vt:lpstr>
      <vt:lpstr>Spatial Econometrics «in a while»</vt:lpstr>
      <vt:lpstr>Historical milestones</vt:lpstr>
      <vt:lpstr>Spat. Econ. Vs Time Series</vt:lpstr>
      <vt:lpstr>(not only) geography matters</vt:lpstr>
      <vt:lpstr>The weight matrix W </vt:lpstr>
      <vt:lpstr>Overview of models and methods</vt:lpstr>
      <vt:lpstr>Cross section linear autoregressive models</vt:lpstr>
      <vt:lpstr>R , STATA, MATLAB packages</vt:lpstr>
      <vt:lpstr>Macro vs. Micro</vt:lpstr>
      <vt:lpstr>Networks in «more than a while»</vt:lpstr>
      <vt:lpstr>Networks vs. interaction (gravity) models</vt:lpstr>
      <vt:lpstr>Network theory &amp; Spat. Econ (sometimes they meet)</vt:lpstr>
      <vt:lpstr>Network theory &amp; Spat. Econ (sometimes they meet)</vt:lpstr>
      <vt:lpstr>to contextualize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rodolfo</dc:creator>
  <cp:lastModifiedBy>rodolfo</cp:lastModifiedBy>
  <cp:revision>53</cp:revision>
  <dcterms:created xsi:type="dcterms:W3CDTF">2016-10-03T10:27:32Z</dcterms:created>
  <dcterms:modified xsi:type="dcterms:W3CDTF">2016-10-04T11:06:14Z</dcterms:modified>
</cp:coreProperties>
</file>